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72" r:id="rId2"/>
    <p:sldId id="330" r:id="rId3"/>
    <p:sldId id="275" r:id="rId4"/>
    <p:sldId id="273" r:id="rId5"/>
    <p:sldId id="274" r:id="rId6"/>
    <p:sldId id="276" r:id="rId7"/>
    <p:sldId id="277" r:id="rId8"/>
    <p:sldId id="279" r:id="rId9"/>
    <p:sldId id="280" r:id="rId10"/>
    <p:sldId id="278" r:id="rId11"/>
    <p:sldId id="282" r:id="rId12"/>
    <p:sldId id="283" r:id="rId13"/>
    <p:sldId id="285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56" r:id="rId22"/>
    <p:sldId id="257" r:id="rId23"/>
    <p:sldId id="258" r:id="rId24"/>
    <p:sldId id="259" r:id="rId25"/>
    <p:sldId id="260" r:id="rId26"/>
    <p:sldId id="329" r:id="rId27"/>
    <p:sldId id="261" r:id="rId28"/>
    <p:sldId id="262" r:id="rId29"/>
    <p:sldId id="263" r:id="rId30"/>
    <p:sldId id="264" r:id="rId31"/>
    <p:sldId id="265" r:id="rId32"/>
    <p:sldId id="315" r:id="rId33"/>
    <p:sldId id="314" r:id="rId34"/>
    <p:sldId id="266" r:id="rId35"/>
    <p:sldId id="267" r:id="rId36"/>
    <p:sldId id="268" r:id="rId37"/>
    <p:sldId id="269" r:id="rId38"/>
    <p:sldId id="294" r:id="rId39"/>
    <p:sldId id="292" r:id="rId40"/>
    <p:sldId id="293" r:id="rId41"/>
    <p:sldId id="297" r:id="rId42"/>
    <p:sldId id="298" r:id="rId43"/>
    <p:sldId id="300" r:id="rId44"/>
    <p:sldId id="299" r:id="rId45"/>
    <p:sldId id="301" r:id="rId46"/>
    <p:sldId id="313" r:id="rId47"/>
    <p:sldId id="316" r:id="rId48"/>
    <p:sldId id="317" r:id="rId49"/>
    <p:sldId id="295" r:id="rId50"/>
    <p:sldId id="302" r:id="rId51"/>
    <p:sldId id="304" r:id="rId52"/>
    <p:sldId id="323" r:id="rId53"/>
    <p:sldId id="324" r:id="rId54"/>
    <p:sldId id="327" r:id="rId55"/>
    <p:sldId id="296" r:id="rId56"/>
    <p:sldId id="328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8" r:id="rId65"/>
    <p:sldId id="319" r:id="rId66"/>
    <p:sldId id="320" r:id="rId67"/>
    <p:sldId id="321" r:id="rId68"/>
    <p:sldId id="32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2" autoAdjust="0"/>
    <p:restoredTop sz="81491" autoAdjust="0"/>
  </p:normalViewPr>
  <p:slideViewPr>
    <p:cSldViewPr snapToGrid="0">
      <p:cViewPr varScale="1">
        <p:scale>
          <a:sx n="104" d="100"/>
          <a:sy n="104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2D3D-68DC-438D-92D1-84801A03EE0D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636E-3416-4758-88AB-DC20E8245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8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giữa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giữa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K – </a:t>
            </a:r>
            <a:r>
              <a:rPr lang="en-US" dirty="0" err="1"/>
              <a:t>nearst</a:t>
            </a:r>
            <a:r>
              <a:rPr lang="en-US" dirty="0"/>
              <a:t> neighborhood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7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similarity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similarity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similarity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similarity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87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K – </a:t>
            </a:r>
            <a:r>
              <a:rPr lang="en-US" dirty="0" err="1"/>
              <a:t>nearst</a:t>
            </a:r>
            <a:r>
              <a:rPr lang="en-US" dirty="0"/>
              <a:t> neighborhood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2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similarity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similarity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similarity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 similarity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9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 using deviations from the user/item mean is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accurate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prediction using the weighted sum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Herlocker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1999,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Adomavicius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Tuzhilin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2005].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1C636E-3416-4758-88AB-DC20E824558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475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42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Cách đơn giản đầu tiên mà chúng ta có thể dự đoán được</a:t>
            </a:r>
            <a:r>
              <a:rPr lang="en-US" dirty="0"/>
              <a:t> </a:t>
            </a:r>
            <a:r>
              <a:rPr lang="vi-VN" dirty="0"/>
              <a:t>đó là phương pháp tính trung bình toàn cục (Global Average)</a:t>
            </a:r>
            <a:r>
              <a:rPr lang="en-US" dirty="0"/>
              <a:t> </a:t>
            </a:r>
            <a:endParaRPr lang="vi-VN" dirty="0"/>
          </a:p>
          <a:p>
            <a:r>
              <a:rPr lang="vi-VN" dirty="0"/>
              <a:t>[1]. Thật vậy, phương pháp này tính trung bình tất cả các</a:t>
            </a:r>
            <a:r>
              <a:rPr lang="en-US" dirty="0"/>
              <a:t> </a:t>
            </a:r>
            <a:r>
              <a:rPr lang="vi-VN" dirty="0"/>
              <a:t>user đánh giá trên tất cả cả các sản phẩm, và sau đó lấy giá</a:t>
            </a:r>
          </a:p>
          <a:p>
            <a:r>
              <a:rPr lang="vi-VN" dirty="0"/>
              <a:t>trị trung bình này làm giá trị dự đoán cho tập kiểm tra.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7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Phương pháp thứ hai được cải tiến hơn trong nhóm các</a:t>
            </a:r>
            <a:r>
              <a:rPr lang="en-US" dirty="0"/>
              <a:t> </a:t>
            </a:r>
            <a:r>
              <a:rPr lang="vi-VN" dirty="0"/>
              <a:t>phương pháp dự đoán cơ sở là User Average, phương pháp</a:t>
            </a:r>
            <a:r>
              <a:rPr lang="en-US" dirty="0"/>
              <a:t> </a:t>
            </a:r>
            <a:endParaRPr lang="vi-VN" dirty="0"/>
          </a:p>
          <a:p>
            <a:r>
              <a:rPr lang="vi-VN" dirty="0"/>
              <a:t>này cũng gần giống với phương pháp trung bình toàn cục,</a:t>
            </a:r>
            <a:r>
              <a:rPr lang="en-US" dirty="0"/>
              <a:t> </a:t>
            </a:r>
            <a:r>
              <a:rPr lang="vi-VN" dirty="0"/>
              <a:t>nhưng được cải biến hơn mô hình toàn cục là tính giá trị</a:t>
            </a:r>
            <a:r>
              <a:rPr lang="en-US" dirty="0"/>
              <a:t> </a:t>
            </a:r>
            <a:endParaRPr lang="vi-VN" dirty="0"/>
          </a:p>
          <a:p>
            <a:r>
              <a:rPr lang="vi-VN" dirty="0"/>
              <a:t>trung bình trên từng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11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Software - RecSysWiki.com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data sets - RecSysWiki.com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26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2009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2009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8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2009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9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Koren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2009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5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siêu tham số (hyper-parameters): Số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 lặp (Iter), Số nhân tố tiềm ẩn K, tốc độ học </a:t>
            </a:r>
            <a:r>
              <a:rPr lang="el-GR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β, </a:t>
            </a:r>
            <a:r>
              <a:rPr lang="vi-VN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 hệ số chính tắc hóa </a:t>
            </a:r>
            <a:r>
              <a:rPr lang="el-GR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(</a:t>
            </a:r>
            <a:r>
              <a:rPr lang="vi-VN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regularization) nhằm tránh học vẹt (overfitting). Các siêu tham số này sẽ được xác định bằng phương pháp tìm kiếm siêu tham số.</a:t>
            </a:r>
            <a:br>
              <a:rPr lang="vi-VN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gợi</a:t>
            </a:r>
            <a:r>
              <a:rPr lang="en-US" baseline="0" dirty="0"/>
              <a:t> ý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 du </a:t>
            </a:r>
            <a:r>
              <a:rPr lang="en-US" baseline="0" dirty="0" err="1"/>
              <a:t>lịch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5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dirty="0"/>
                  <a:t> – </a:t>
                </a:r>
                <a:r>
                  <a:rPr lang="en-US" dirty="0" err="1"/>
                  <a:t>giá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trị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tring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bình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của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tất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người</a:t>
                </a:r>
                <a:r>
                  <a:rPr lang="en-US" baseline="0" dirty="0"/>
                  <a:t> dung </a:t>
                </a:r>
                <a:r>
                  <a:rPr lang="en-US" baseline="0" dirty="0" err="1"/>
                  <a:t>trên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tât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cả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cac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sản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phẩm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636E-3416-4758-88AB-DC20E824558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8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3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4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8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1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0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8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8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CA715-D3B0-4BB1-AE40-D802136934E3}" type="datetimeFigureOut">
              <a:rPr lang="en-US" smtClean="0"/>
              <a:t>9/3/17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E1823-F848-4AB9-8D4E-A931FF8F7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347702" cy="2387600"/>
          </a:xfrm>
        </p:spPr>
        <p:txBody>
          <a:bodyPr>
            <a:normAutofit/>
          </a:bodyPr>
          <a:lstStyle/>
          <a:p>
            <a:pPr algn="r"/>
            <a:r>
              <a:rPr lang="en-US" sz="4400" b="1" dirty="0">
                <a:solidFill>
                  <a:srgbClr val="C00000"/>
                </a:solidFill>
              </a:rPr>
              <a:t>BÀI GIẢNG </a:t>
            </a:r>
            <a:r>
              <a:rPr lang="en-US" sz="4400" b="1" dirty="0" smtClean="0">
                <a:solidFill>
                  <a:srgbClr val="C00000"/>
                </a:solidFill>
              </a:rPr>
              <a:t>CSHTT</a:t>
            </a: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2400" b="1" dirty="0" smtClean="0"/>
              <a:t> </a:t>
            </a:r>
            <a:r>
              <a:rPr lang="en-US" sz="2800" b="1" dirty="0"/>
              <a:t>Recommender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6578" y="5257800"/>
            <a:ext cx="75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algn="r"/>
            <a:r>
              <a:rPr lang="en-US" sz="1600" b="1" dirty="0">
                <a:latin typeface=".VnCentury Schoolbook" pitchFamily="34" charset="0"/>
              </a:rPr>
              <a:t>Nguyen Van </a:t>
            </a:r>
            <a:r>
              <a:rPr lang="en-US" sz="1600" b="1" dirty="0" err="1">
                <a:latin typeface=".VnCentury Schoolbook" pitchFamily="34" charset="0"/>
              </a:rPr>
              <a:t>Hieu</a:t>
            </a:r>
            <a:endParaRPr lang="en-US" sz="1600" b="1" dirty="0">
              <a:latin typeface=".VnCentury Schoolbook" pitchFamily="34" charset="0"/>
            </a:endParaRPr>
          </a:p>
          <a:p>
            <a:pPr lvl="1" algn="r"/>
            <a:r>
              <a:rPr lang="vi-VN" sz="1600" dirty="0"/>
              <a:t>I</a:t>
            </a:r>
            <a:r>
              <a:rPr lang="en-US" sz="1600" dirty="0" err="1">
                <a:latin typeface=".VnCentury Schoolbook" pitchFamily="34" charset="0"/>
              </a:rPr>
              <a:t>nformation</a:t>
            </a:r>
            <a:r>
              <a:rPr lang="en-US" sz="1600" dirty="0">
                <a:latin typeface=".VnCentury Schoolbook" pitchFamily="34" charset="0"/>
              </a:rPr>
              <a:t> Technology</a:t>
            </a:r>
            <a:r>
              <a:rPr lang="vi-VN" sz="1600" dirty="0"/>
              <a:t> Faculty</a:t>
            </a:r>
            <a:r>
              <a:rPr lang="en-US" sz="1600" dirty="0">
                <a:latin typeface=".VnCentury Schoolbook" pitchFamily="34" charset="0"/>
              </a:rPr>
              <a:t> </a:t>
            </a:r>
          </a:p>
          <a:p>
            <a:pPr algn="r"/>
            <a:r>
              <a:rPr lang="en-US" sz="1600" dirty="0">
                <a:latin typeface=".VnCentury Schoolbook" pitchFamily="34" charset="0"/>
              </a:rPr>
              <a:t>The </a:t>
            </a:r>
            <a:r>
              <a:rPr lang="vi-VN" sz="1600" dirty="0"/>
              <a:t>University</a:t>
            </a:r>
            <a:r>
              <a:rPr lang="en-US" sz="1600" dirty="0">
                <a:latin typeface=".VnCentury Schoolbook" pitchFamily="34" charset="0"/>
              </a:rPr>
              <a:t> </a:t>
            </a:r>
            <a:r>
              <a:rPr lang="vi-VN" sz="1600" dirty="0"/>
              <a:t>of Danang</a:t>
            </a:r>
            <a:r>
              <a:rPr lang="en-US" sz="1600" dirty="0">
                <a:latin typeface=".VnCentury Schoolbook" pitchFamily="34" charset="0"/>
              </a:rPr>
              <a:t>, University of Science and Technology (UD-UST)</a:t>
            </a:r>
          </a:p>
          <a:p>
            <a:endParaRPr lang="en-US" dirty="0">
              <a:latin typeface=".VnCentury School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9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Bought together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theo</a:t>
            </a:r>
            <a:r>
              <a:rPr lang="en-US" dirty="0"/>
              <a:t> Tag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06" y="2448743"/>
            <a:ext cx="4911994" cy="3590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32" y="2677318"/>
            <a:ext cx="4828367" cy="33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khác</a:t>
            </a:r>
            <a:endParaRPr lang="en-US" dirty="0"/>
          </a:p>
          <a:p>
            <a:pPr lvl="1"/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(comments)</a:t>
            </a:r>
          </a:p>
          <a:p>
            <a:pPr lvl="1"/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(new item)</a:t>
            </a:r>
          </a:p>
          <a:p>
            <a:pPr lvl="1"/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(views)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829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“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khứ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để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đoán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Sở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thích</a:t>
            </a:r>
            <a:r>
              <a:rPr lang="en-US" dirty="0">
                <a:solidFill>
                  <a:srgbClr val="FF0000"/>
                </a:solidFill>
              </a:rPr>
              <a:t> ”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thực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gợi</a:t>
            </a:r>
            <a:r>
              <a:rPr lang="en-US" dirty="0">
                <a:solidFill>
                  <a:srgbClr val="FF0000"/>
                </a:solidFill>
              </a:rPr>
              <a:t> 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feedback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 * </a:t>
            </a:r>
            <a:r>
              <a:rPr lang="en-US" dirty="0" err="1"/>
              <a:t>đến</a:t>
            </a:r>
            <a:r>
              <a:rPr lang="en-US" dirty="0"/>
              <a:t>  *****</a:t>
            </a:r>
          </a:p>
          <a:p>
            <a:pPr lvl="1"/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  <a:p>
            <a:pPr lvl="1"/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chuột</a:t>
            </a:r>
            <a:endParaRPr lang="en-US" dirty="0"/>
          </a:p>
          <a:p>
            <a:pPr lvl="1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77431"/>
            <a:ext cx="34766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2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hạng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 u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Dự</a:t>
                </a:r>
                <a:r>
                  <a:rPr lang="en-US" dirty="0"/>
                  <a:t> </a:t>
                </a:r>
                <a:r>
                  <a:rPr lang="en-US" dirty="0" err="1"/>
                  <a:t>đoán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 </a:t>
                </a:r>
                <a:r>
                  <a:rPr lang="en-US" dirty="0" err="1"/>
                  <a:t>chưa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hạng</a:t>
                </a:r>
                <a:r>
                  <a:rPr lang="en-US" dirty="0"/>
                  <a:t> (</a:t>
                </a:r>
                <a:r>
                  <a:rPr lang="en-US" dirty="0" err="1"/>
                  <a:t>các</a:t>
                </a:r>
                <a:r>
                  <a:rPr lang="en-US" dirty="0"/>
                  <a:t> ô </a:t>
                </a:r>
                <a:r>
                  <a:rPr lang="en-US" dirty="0" err="1"/>
                  <a:t>trống</a:t>
                </a:r>
                <a:r>
                  <a:rPr lang="en-US" dirty="0"/>
                  <a:t>)</a:t>
                </a: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Sắp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xếp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theo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thứ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tự</a:t>
                </a:r>
                <a:r>
                  <a:rPr lang="en-US" dirty="0"/>
                  <a:t>,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gợi</a:t>
                </a:r>
                <a:r>
                  <a:rPr lang="en-US" dirty="0"/>
                  <a:t> ý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37" y="1316858"/>
            <a:ext cx="4525029" cy="29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907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U: ID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, I – ID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, R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đánh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(rating)</a:t>
                </a:r>
              </a:p>
              <a:p>
                <a:r>
                  <a:rPr lang="en-US" dirty="0" err="1">
                    <a:latin typeface="Cambria Math" panose="02040503050406030204" pitchFamily="18" charset="0"/>
                  </a:rPr>
                  <a:t>Tập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dữ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liệu</a:t>
                </a:r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 err="1">
                    <a:latin typeface="Cambria Math" panose="02040503050406030204" pitchFamily="18" charset="0"/>
                  </a:rPr>
                  <a:t>Tập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dữ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liệu</a:t>
                </a:r>
                <a:r>
                  <a:rPr lang="en-US" dirty="0">
                    <a:latin typeface="Cambria Math" panose="02040503050406030204" pitchFamily="18" charset="0"/>
                  </a:rPr>
                  <a:t> huấn luyện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D</a:t>
                </a:r>
              </a:p>
              <a:p>
                <a:r>
                  <a:rPr lang="en-US" dirty="0" err="1">
                    <a:latin typeface="Cambria Math" panose="02040503050406030204" pitchFamily="18" charset="0"/>
                  </a:rPr>
                  <a:t>Tập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dữ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liệu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</a:rPr>
                  <a:t>thử</a:t>
                </a:r>
                <a:r>
                  <a:rPr lang="en-US" i="1" dirty="0">
                    <a:latin typeface="Cambria Math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D</a:t>
                </a:r>
              </a:p>
              <a:p>
                <a:r>
                  <a:rPr lang="en-US" b="1" i="1" u="sng" dirty="0" err="1">
                    <a:latin typeface="Cambria Math" panose="02040503050406030204" pitchFamily="18" charset="0"/>
                  </a:rPr>
                  <a:t>Bài</a:t>
                </a:r>
                <a:r>
                  <a:rPr lang="en-US" b="1" i="1" u="sng" dirty="0">
                    <a:latin typeface="Cambria Math" panose="02040503050406030204" pitchFamily="18" charset="0"/>
                  </a:rPr>
                  <a:t> </a:t>
                </a:r>
                <a:r>
                  <a:rPr lang="en-US" b="1" i="1" u="sng" dirty="0" err="1">
                    <a:latin typeface="Cambria Math" panose="02040503050406030204" pitchFamily="18" charset="0"/>
                  </a:rPr>
                  <a:t>toán</a:t>
                </a:r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  <a:r>
                  <a:rPr lang="en-US" b="1" i="1" dirty="0" err="1">
                    <a:latin typeface="Cambria Math" panose="02040503050406030204" pitchFamily="18" charset="0"/>
                  </a:rPr>
                  <a:t>cho</a:t>
                </a:r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𝑻𝒓𝒂𝒊𝒏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:r>
                  <a:rPr lang="en-US" b="1" i="1" dirty="0" err="1">
                    <a:latin typeface="Cambria Math" panose="02040503050406030204" pitchFamily="18" charset="0"/>
                  </a:rPr>
                  <a:t>tìm</a:t>
                </a:r>
                <a:r>
                  <a:rPr lang="en-US" b="1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(</a:t>
                </a:r>
                <a:r>
                  <a:rPr lang="en-US" b="1" dirty="0" err="1">
                    <a:ea typeface="Cambria Math" panose="02040503050406030204" pitchFamily="18" charset="0"/>
                  </a:rPr>
                  <a:t>giá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dirty="0" err="1">
                    <a:ea typeface="Cambria Math" panose="02040503050406030204" pitchFamily="18" charset="0"/>
                  </a:rPr>
                  <a:t>trị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dirty="0" err="1">
                    <a:ea typeface="Cambria Math" panose="02040503050406030204" pitchFamily="18" charset="0"/>
                  </a:rPr>
                  <a:t>dự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dirty="0" err="1">
                    <a:ea typeface="Cambria Math" panose="02040503050406030204" pitchFamily="18" charset="0"/>
                  </a:rPr>
                  <a:t>đoán</a:t>
                </a:r>
                <a:r>
                  <a:rPr lang="en-US" b="1" dirty="0">
                    <a:ea typeface="Cambria Math" panose="02040503050406030204" pitchFamily="18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ả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ề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𝒌𝒊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ệ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𝒄𝒉𝒐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ướ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ớ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RMSE (root mean squared error)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phải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thiểu</a:t>
                </a:r>
                <a:r>
                  <a:rPr lang="en-US" dirty="0"/>
                  <a:t>.</a:t>
                </a:r>
                <a:br>
                  <a:rPr lang="en-US" dirty="0"/>
                </a:br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9071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426" y="5610387"/>
            <a:ext cx="3780215" cy="9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726" y="1455507"/>
            <a:ext cx="6385301" cy="45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(Non-Personalized Recommendation)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/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endParaRPr lang="en-US" dirty="0"/>
          </a:p>
          <a:p>
            <a:pPr lvl="1"/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4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Gợi</a:t>
            </a:r>
            <a:r>
              <a:rPr lang="en-US" b="1" dirty="0"/>
              <a:t> ý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hóa</a:t>
            </a:r>
            <a:r>
              <a:rPr lang="en-US" dirty="0"/>
              <a:t>: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,… “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dirty="0"/>
              <a:t>” </a:t>
            </a:r>
          </a:p>
          <a:p>
            <a:pPr lvl="1"/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,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,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  <a:p>
            <a:pPr lvl="1"/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93" y="4001294"/>
            <a:ext cx="5416981" cy="25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Gợi</a:t>
            </a:r>
            <a:r>
              <a:rPr lang="en-US" b="1" dirty="0"/>
              <a:t> ý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hóa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:</a:t>
            </a:r>
          </a:p>
          <a:p>
            <a:r>
              <a:rPr lang="en-US" b="1" dirty="0" err="1"/>
              <a:t>Lọc</a:t>
            </a:r>
            <a:r>
              <a:rPr lang="en-US" b="1" dirty="0"/>
              <a:t> </a:t>
            </a:r>
            <a:r>
              <a:rPr lang="en-US" b="1" dirty="0" err="1"/>
              <a:t>cộng</a:t>
            </a:r>
            <a:r>
              <a:rPr lang="en-US" b="1" dirty="0"/>
              <a:t> </a:t>
            </a:r>
            <a:r>
              <a:rPr lang="en-US" b="1" dirty="0" err="1"/>
              <a:t>tác</a:t>
            </a:r>
            <a:endParaRPr lang="en-US" b="1" dirty="0"/>
          </a:p>
          <a:p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=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r>
              <a:rPr lang="en-US" sz="2800" dirty="0" err="1"/>
              <a:t>Kỷ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“</a:t>
            </a:r>
            <a:r>
              <a:rPr lang="en-US" sz="2800" dirty="0" err="1"/>
              <a:t>Láng</a:t>
            </a:r>
            <a:r>
              <a:rPr lang="en-US" sz="2800" dirty="0"/>
              <a:t> </a:t>
            </a:r>
            <a:r>
              <a:rPr lang="en-US" sz="2800" dirty="0" err="1"/>
              <a:t>giềng</a:t>
            </a:r>
            <a:r>
              <a:rPr lang="en-US" sz="2800" dirty="0"/>
              <a:t>” (Neighborhood-based hay Memory-based)</a:t>
            </a:r>
          </a:p>
          <a:p>
            <a:pPr lvl="2"/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: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khứ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endParaRPr lang="en-US" sz="2400" dirty="0"/>
          </a:p>
          <a:p>
            <a:pPr lvl="2"/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: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khứ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endParaRPr lang="en-US" sz="2400" dirty="0"/>
          </a:p>
          <a:p>
            <a:pPr lvl="1"/>
            <a:r>
              <a:rPr lang="en-US" sz="2800" dirty="0" err="1"/>
              <a:t>Kỷ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(model based) </a:t>
            </a:r>
          </a:p>
          <a:p>
            <a:pPr lvl="2"/>
            <a:r>
              <a:rPr lang="en-US" sz="2400" b="1" dirty="0"/>
              <a:t>Matrix factorization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9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Gợi</a:t>
            </a:r>
            <a:r>
              <a:rPr lang="en-US" b="1" dirty="0"/>
              <a:t> ý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hóa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:</a:t>
            </a:r>
          </a:p>
          <a:p>
            <a:r>
              <a:rPr lang="en-US" b="1" dirty="0" err="1"/>
              <a:t>Lọc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</a:t>
            </a:r>
          </a:p>
          <a:p>
            <a:pPr lvl="1"/>
            <a:r>
              <a:rPr lang="en-US" sz="2800" dirty="0" err="1"/>
              <a:t>Kỷ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dựa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hồ</a:t>
            </a:r>
            <a:r>
              <a:rPr lang="en-US" sz="2800" dirty="0"/>
              <a:t> </a:t>
            </a:r>
            <a:r>
              <a:rPr lang="en-US" sz="2800" dirty="0" err="1"/>
              <a:t>sơ</a:t>
            </a:r>
            <a:r>
              <a:rPr lang="en-US" sz="2800" dirty="0"/>
              <a:t> (profiles)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endParaRPr lang="en-US" sz="2800" dirty="0"/>
          </a:p>
          <a:p>
            <a:pPr lvl="1"/>
            <a:r>
              <a:rPr lang="en-US" sz="2800" dirty="0" err="1"/>
              <a:t>Kỷ</a:t>
            </a:r>
            <a:r>
              <a:rPr lang="en-US" sz="2800" dirty="0"/>
              <a:t> </a:t>
            </a:r>
            <a:r>
              <a:rPr lang="en-US" sz="2800" dirty="0" err="1"/>
              <a:t>thuật</a:t>
            </a:r>
            <a:r>
              <a:rPr lang="en-US" sz="2800" dirty="0"/>
              <a:t> </a:t>
            </a:r>
            <a:r>
              <a:rPr lang="en-US" sz="2800" dirty="0" err="1"/>
              <a:t>dựa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</a:t>
            </a:r>
            <a:r>
              <a:rPr lang="en-US" sz="2800" dirty="0" err="1"/>
              <a:t>hạng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khứ</a:t>
            </a:r>
            <a:endParaRPr lang="en-US" sz="2800" dirty="0"/>
          </a:p>
          <a:p>
            <a:pPr marL="914400" lvl="2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7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62FE9E-759F-4232-AD9E-FFDE98974C59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/>
          </a:p>
        </p:txBody>
      </p:sp>
      <p:sp>
        <p:nvSpPr>
          <p:cNvPr id="19459" name="Rectangle 7"/>
          <p:cNvSpPr>
            <a:spLocks noChangeArrowheads="1"/>
          </p:cNvSpPr>
          <p:nvPr/>
        </p:nvSpPr>
        <p:spPr bwMode="auto">
          <a:xfrm>
            <a:off x="1752600" y="4495800"/>
            <a:ext cx="8153400" cy="247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71600" indent="-1371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HTTT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trong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các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tổ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chức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endParaRPr lang="en-US" altLang="en-US" sz="2400" dirty="0" smtClean="0">
              <a:solidFill>
                <a:srgbClr val="D60093"/>
              </a:solidFill>
              <a:cs typeface="Arial" panose="020B0604020202020204" pitchFamily="34" charset="0"/>
            </a:endParaRPr>
          </a:p>
          <a:p>
            <a:pPr eaLnBrk="1" hangingPunct="1"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rgbClr val="D60093"/>
                </a:solidFill>
                <a:cs typeface="Arial" panose="020B0604020202020204" pitchFamily="34" charset="0"/>
              </a:rPr>
              <a:t>Mức</a:t>
            </a:r>
            <a:r>
              <a:rPr lang="en-US" altLang="en-US" sz="2400" dirty="0" smtClean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trên</a:t>
            </a:r>
            <a:r>
              <a:rPr lang="en-US" altLang="en-US" sz="1800" dirty="0">
                <a:cs typeface="Arial" panose="020B0604020202020204" pitchFamily="34" charset="0"/>
              </a:rPr>
              <a:t>: </a:t>
            </a:r>
            <a:r>
              <a:rPr lang="en-US" altLang="en-US" sz="1800" dirty="0" err="1">
                <a:cs typeface="Arial" panose="020B0604020202020204" pitchFamily="34" charset="0"/>
              </a:rPr>
              <a:t>Hệ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thống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quản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lý</a:t>
            </a:r>
            <a:r>
              <a:rPr lang="en-US" altLang="en-US" sz="1800" dirty="0">
                <a:cs typeface="Arial" panose="020B0604020202020204" pitchFamily="34" charset="0"/>
              </a:rPr>
              <a:t> tri </a:t>
            </a:r>
            <a:r>
              <a:rPr lang="en-US" altLang="en-US" sz="1800" dirty="0" err="1">
                <a:cs typeface="Arial" panose="020B0604020202020204" pitchFamily="34" charset="0"/>
              </a:rPr>
              <a:t>thức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và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hệ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thống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thông</a:t>
            </a:r>
            <a:r>
              <a:rPr lang="en-US" altLang="en-US" sz="1800" dirty="0">
                <a:cs typeface="Arial" panose="020B0604020202020204" pitchFamily="34" charset="0"/>
              </a:rPr>
              <a:t> tin </a:t>
            </a:r>
            <a:r>
              <a:rPr lang="en-US" altLang="en-US" sz="1800" dirty="0" err="1">
                <a:cs typeface="Arial" panose="020B0604020202020204" pitchFamily="34" charset="0"/>
              </a:rPr>
              <a:t>kinh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doanh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chuyên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ngành</a:t>
            </a:r>
            <a:r>
              <a:rPr lang="en-US" altLang="en-US" sz="1800" dirty="0">
                <a:cs typeface="Arial" panose="020B0604020202020204" pitchFamily="34" charset="0"/>
              </a:rPr>
              <a:t> . </a:t>
            </a:r>
            <a:r>
              <a:rPr lang="en-US" altLang="en-US" sz="1800" u="sng" dirty="0">
                <a:cs typeface="Arial" panose="020B0604020202020204" pitchFamily="34" charset="0"/>
              </a:rPr>
              <a:t>QL </a:t>
            </a:r>
            <a:r>
              <a:rPr lang="en-US" altLang="en-US" sz="1800" u="sng" dirty="0" err="1">
                <a:cs typeface="Arial" panose="020B0604020202020204" pitchFamily="34" charset="0"/>
              </a:rPr>
              <a:t>chiến</a:t>
            </a:r>
            <a:r>
              <a:rPr lang="en-US" altLang="en-US" sz="1800" u="sng" dirty="0">
                <a:cs typeface="Arial" panose="020B0604020202020204" pitchFamily="34" charset="0"/>
              </a:rPr>
              <a:t> </a:t>
            </a:r>
            <a:r>
              <a:rPr lang="en-US" altLang="en-US" sz="1800" u="sng" dirty="0" err="1">
                <a:cs typeface="Arial" panose="020B0604020202020204" pitchFamily="34" charset="0"/>
              </a:rPr>
              <a:t>lược</a:t>
            </a:r>
            <a:endParaRPr lang="en-US" altLang="en-US" sz="1800" dirty="0"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Mức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giữa</a:t>
            </a:r>
            <a:r>
              <a:rPr lang="en-US" altLang="en-US" sz="1800" dirty="0">
                <a:cs typeface="Arial" panose="020B0604020202020204" pitchFamily="34" charset="0"/>
              </a:rPr>
              <a:t>: HT </a:t>
            </a:r>
            <a:r>
              <a:rPr lang="en-US" altLang="en-US" sz="1800" dirty="0" err="1">
                <a:cs typeface="Arial" panose="020B0604020202020204" pitchFamily="34" charset="0"/>
              </a:rPr>
              <a:t>thông</a:t>
            </a:r>
            <a:r>
              <a:rPr lang="en-US" altLang="en-US" sz="1800" dirty="0">
                <a:cs typeface="Arial" panose="020B0604020202020204" pitchFamily="34" charset="0"/>
              </a:rPr>
              <a:t> tin </a:t>
            </a:r>
            <a:r>
              <a:rPr lang="en-US" altLang="en-US" sz="1800" dirty="0" err="1">
                <a:cs typeface="Arial" panose="020B0604020202020204" pitchFamily="34" charset="0"/>
              </a:rPr>
              <a:t>quản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lý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và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Hệ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hỗ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trợ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quyết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định</a:t>
            </a:r>
            <a:r>
              <a:rPr lang="en-US" altLang="en-US" sz="1800" dirty="0">
                <a:cs typeface="Arial" panose="020B0604020202020204" pitchFamily="34" charset="0"/>
              </a:rPr>
              <a:t>. </a:t>
            </a:r>
            <a:r>
              <a:rPr lang="en-US" altLang="en-US" sz="1800" u="sng" dirty="0">
                <a:cs typeface="Arial" panose="020B0604020202020204" pitchFamily="34" charset="0"/>
              </a:rPr>
              <a:t>QL </a:t>
            </a:r>
            <a:r>
              <a:rPr lang="en-US" altLang="en-US" sz="1800" u="sng" dirty="0" err="1">
                <a:cs typeface="Arial" panose="020B0604020202020204" pitchFamily="34" charset="0"/>
              </a:rPr>
              <a:t>chiến</a:t>
            </a:r>
            <a:r>
              <a:rPr lang="en-US" altLang="en-US" sz="1800" u="sng" dirty="0">
                <a:cs typeface="Arial" panose="020B0604020202020204" pitchFamily="34" charset="0"/>
              </a:rPr>
              <a:t> </a:t>
            </a:r>
            <a:r>
              <a:rPr lang="en-US" altLang="en-US" sz="1800" u="sng" dirty="0" err="1">
                <a:cs typeface="Arial" panose="020B0604020202020204" pitchFamily="34" charset="0"/>
              </a:rPr>
              <a:t>thuật</a:t>
            </a:r>
            <a:endParaRPr lang="en-US" altLang="en-US" sz="1800" u="sng" dirty="0"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Mức</a:t>
            </a:r>
            <a:r>
              <a:rPr lang="en-US" altLang="en-US" sz="2400" dirty="0">
                <a:solidFill>
                  <a:srgbClr val="D60093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D60093"/>
                </a:solidFill>
                <a:cs typeface="Arial" panose="020B0604020202020204" pitchFamily="34" charset="0"/>
              </a:rPr>
              <a:t>dưới</a:t>
            </a:r>
            <a:r>
              <a:rPr lang="en-US" altLang="en-US" sz="1800" dirty="0">
                <a:cs typeface="Arial" panose="020B0604020202020204" pitchFamily="34" charset="0"/>
              </a:rPr>
              <a:t>: </a:t>
            </a:r>
            <a:r>
              <a:rPr lang="en-US" altLang="en-US" sz="1800" dirty="0" err="1">
                <a:cs typeface="Arial" panose="020B0604020202020204" pitchFamily="34" charset="0"/>
              </a:rPr>
              <a:t>Thương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mại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điện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tử</a:t>
            </a:r>
            <a:r>
              <a:rPr lang="en-US" altLang="en-US" sz="1800" dirty="0">
                <a:cs typeface="Arial" panose="020B0604020202020204" pitchFamily="34" charset="0"/>
              </a:rPr>
              <a:t>, </a:t>
            </a:r>
            <a:r>
              <a:rPr lang="en-US" altLang="en-US" sz="1800" dirty="0" err="1">
                <a:cs typeface="Arial" panose="020B0604020202020204" pitchFamily="34" charset="0"/>
              </a:rPr>
              <a:t>thương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mại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không</a:t>
            </a:r>
            <a:r>
              <a:rPr lang="en-US" altLang="en-US" sz="1800" dirty="0">
                <a:cs typeface="Arial" panose="020B0604020202020204" pitchFamily="34" charset="0"/>
              </a:rPr>
              <a:t> </a:t>
            </a:r>
            <a:r>
              <a:rPr lang="en-US" altLang="en-US" sz="1800" dirty="0" err="1">
                <a:cs typeface="Arial" panose="020B0604020202020204" pitchFamily="34" charset="0"/>
              </a:rPr>
              <a:t>dây</a:t>
            </a:r>
            <a:r>
              <a:rPr lang="en-US" altLang="en-US" sz="1800" dirty="0">
                <a:cs typeface="Arial" panose="020B0604020202020204" pitchFamily="34" charset="0"/>
              </a:rPr>
              <a:t> (M-commerce: Mobile-commerce)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và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các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hệ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thống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doanh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7030A0"/>
                </a:solidFill>
                <a:cs typeface="Arial" panose="020B0604020202020204" pitchFamily="34" charset="0"/>
              </a:rPr>
              <a:t>nghiệp</a:t>
            </a:r>
            <a:r>
              <a:rPr lang="en-US" altLang="en-US" sz="1800" b="1" dirty="0">
                <a:solidFill>
                  <a:srgbClr val="7030A0"/>
                </a:solidFill>
                <a:cs typeface="Arial" panose="020B0604020202020204" pitchFamily="34" charset="0"/>
              </a:rPr>
              <a:t>. </a:t>
            </a:r>
            <a:r>
              <a:rPr lang="en-US" altLang="en-US" sz="1800" b="1" u="sng" dirty="0">
                <a:solidFill>
                  <a:srgbClr val="7030A0"/>
                </a:solidFill>
                <a:cs typeface="Arial" panose="020B0604020202020204" pitchFamily="34" charset="0"/>
              </a:rPr>
              <a:t>QL </a:t>
            </a:r>
            <a:r>
              <a:rPr lang="en-US" altLang="en-US" sz="1800" b="1" u="sng" dirty="0" err="1">
                <a:solidFill>
                  <a:srgbClr val="7030A0"/>
                </a:solidFill>
                <a:cs typeface="Arial" panose="020B0604020202020204" pitchFamily="34" charset="0"/>
              </a:rPr>
              <a:t>chức</a:t>
            </a:r>
            <a:r>
              <a:rPr lang="en-US" altLang="en-US" sz="1800" b="1" u="sng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u="sng" dirty="0" err="1">
                <a:solidFill>
                  <a:srgbClr val="7030A0"/>
                </a:solidFill>
                <a:cs typeface="Arial" panose="020B0604020202020204" pitchFamily="34" charset="0"/>
              </a:rPr>
              <a:t>năng</a:t>
            </a:r>
            <a:r>
              <a:rPr lang="en-US" altLang="en-US" sz="1800" b="1" u="sng" dirty="0">
                <a:solidFill>
                  <a:srgbClr val="7030A0"/>
                </a:solidFill>
                <a:cs typeface="Arial" panose="020B0604020202020204" pitchFamily="34" charset="0"/>
              </a:rPr>
              <a:t> (</a:t>
            </a:r>
            <a:r>
              <a:rPr lang="en-US" altLang="en-US" sz="1800" b="1" u="sng" dirty="0" err="1">
                <a:solidFill>
                  <a:srgbClr val="7030A0"/>
                </a:solidFill>
                <a:cs typeface="Arial" panose="020B0604020202020204" pitchFamily="34" charset="0"/>
              </a:rPr>
              <a:t>tác</a:t>
            </a:r>
            <a:r>
              <a:rPr lang="en-US" altLang="en-US" sz="1800" b="1" u="sng" dirty="0">
                <a:solidFill>
                  <a:srgbClr val="7030A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u="sng" dirty="0" err="1">
                <a:solidFill>
                  <a:srgbClr val="7030A0"/>
                </a:solidFill>
                <a:cs typeface="Arial" panose="020B0604020202020204" pitchFamily="34" charset="0"/>
              </a:rPr>
              <a:t>nghiệp</a:t>
            </a:r>
            <a:r>
              <a:rPr lang="en-US" altLang="en-US" sz="1800" b="1" u="sng" dirty="0">
                <a:solidFill>
                  <a:srgbClr val="7030A0"/>
                </a:solidFill>
                <a:cs typeface="Arial" panose="020B0604020202020204" pitchFamily="34" charset="0"/>
              </a:rPr>
              <a:t>)</a:t>
            </a:r>
            <a:endParaRPr lang="en-US" altLang="en-US" sz="2000" b="1" u="sng" dirty="0">
              <a:solidFill>
                <a:srgbClr val="7030A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0" y="0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defRPr/>
            </a:pPr>
            <a:r>
              <a:rPr lang="en-US" sz="32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CÁC </a:t>
            </a:r>
            <a:r>
              <a:rPr lang="en-US" sz="32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HTTT </a:t>
            </a:r>
            <a:endParaRPr lang="en-US" sz="2300" b="1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46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84213"/>
            <a:ext cx="73152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36839"/>
            <a:ext cx="69342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70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19" y="1953419"/>
            <a:ext cx="2501281" cy="409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0" y="1924844"/>
            <a:ext cx="2914650" cy="412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737" y="1870998"/>
            <a:ext cx="4347275" cy="40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6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U –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endParaRPr lang="en-US" dirty="0"/>
              </a:p>
              <a:p>
                <a:r>
                  <a:rPr lang="en-US" dirty="0"/>
                  <a:t>I –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phẩn</a:t>
                </a: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 u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0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u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b="1" dirty="0"/>
              <a:t>I’</a:t>
            </a:r>
            <a:r>
              <a:rPr lang="en-US" dirty="0"/>
              <a:t>,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I’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US" dirty="0" err="1"/>
              <a:t>Người</a:t>
            </a:r>
            <a:r>
              <a:rPr lang="en-US" dirty="0"/>
              <a:t> dung u’ 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u,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u </a:t>
            </a:r>
            <a:r>
              <a:rPr lang="en-US" dirty="0" err="1"/>
              <a:t>và</a:t>
            </a:r>
            <a:r>
              <a:rPr lang="en-US" dirty="0"/>
              <a:t> u’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22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 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 – </a:t>
                </a:r>
                <a:r>
                  <a:rPr lang="en-US" sz="2800" dirty="0" err="1"/>
                  <a:t>tập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người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dùng</a:t>
                </a:r>
                <a:endParaRPr lang="en-US" sz="2800" dirty="0"/>
              </a:p>
              <a:p>
                <a:pPr lvl="1"/>
                <a:r>
                  <a:rPr lang="en-US" sz="2800" dirty="0"/>
                  <a:t>I – </a:t>
                </a:r>
                <a:r>
                  <a:rPr lang="en-US" sz="2800" dirty="0" err="1"/>
                  <a:t>tập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sản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phẩm</a:t>
                </a:r>
                <a:endParaRPr lang="en-US" sz="2800" dirty="0"/>
              </a:p>
              <a:p>
                <a:pPr lvl="1"/>
                <a:r>
                  <a:rPr lang="en-US" sz="2800" dirty="0"/>
                  <a:t>C – </a:t>
                </a:r>
                <a:r>
                  <a:rPr lang="en-US" sz="2800" dirty="0" err="1"/>
                  <a:t>tập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ngữ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cảnh</a:t>
                </a:r>
                <a:endParaRPr lang="en-US" sz="280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đo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204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857" y="1969657"/>
            <a:ext cx="7449115" cy="42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6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</a:t>
            </a:r>
            <a:r>
              <a:rPr lang="en-US" dirty="0" err="1" smtClean="0"/>
              <a:t>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 smtClean="0"/>
          </a:p>
          <a:p>
            <a:pPr lvl="1"/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</a:t>
            </a:r>
            <a:r>
              <a:rPr lang="en-US" dirty="0" err="1" smtClean="0"/>
              <a:t>ý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(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--  &gt;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dirty="0" smtClean="0"/>
          </a:p>
          <a:p>
            <a:r>
              <a:rPr lang="en-US" dirty="0" err="1" smtClean="0"/>
              <a:t>Ý</a:t>
            </a:r>
            <a:r>
              <a:rPr lang="en-US" dirty="0" smtClean="0"/>
              <a:t> </a:t>
            </a:r>
            <a:r>
              <a:rPr lang="en-US" dirty="0" err="1" smtClean="0"/>
              <a:t>tưởng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 </a:t>
            </a:r>
            <a:r>
              <a:rPr lang="en-US" b="1" dirty="0" err="1" smtClean="0"/>
              <a:t>gợi</a:t>
            </a:r>
            <a:r>
              <a:rPr lang="en-US" b="1" dirty="0" smtClean="0"/>
              <a:t> </a:t>
            </a:r>
            <a:r>
              <a:rPr lang="en-US" b="1" dirty="0" err="1" smtClean="0"/>
              <a:t>ý</a:t>
            </a:r>
            <a:r>
              <a:rPr lang="en-US" b="1" dirty="0" smtClean="0"/>
              <a:t> </a:t>
            </a:r>
            <a:r>
              <a:rPr lang="en-US" b="1" dirty="0" err="1" smtClean="0"/>
              <a:t>đa</a:t>
            </a:r>
            <a:r>
              <a:rPr lang="en-US" b="1" dirty="0" smtClean="0"/>
              <a:t> </a:t>
            </a:r>
            <a:r>
              <a:rPr lang="en-US" b="1" dirty="0" err="1" smtClean="0"/>
              <a:t>chiều</a:t>
            </a:r>
            <a:r>
              <a:rPr lang="en-US" b="1" dirty="0" smtClean="0"/>
              <a:t> ===&gt; </a:t>
            </a:r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 </a:t>
            </a:r>
            <a:r>
              <a:rPr lang="en-US" b="1" dirty="0" err="1" smtClean="0"/>
              <a:t>gợi</a:t>
            </a:r>
            <a:r>
              <a:rPr lang="en-US" b="1" dirty="0" smtClean="0"/>
              <a:t> </a:t>
            </a:r>
            <a:r>
              <a:rPr lang="en-US" b="1" dirty="0" err="1" smtClean="0"/>
              <a:t>ý</a:t>
            </a:r>
            <a:r>
              <a:rPr lang="en-US" b="1" dirty="0" smtClean="0"/>
              <a:t> 2 </a:t>
            </a:r>
            <a:r>
              <a:rPr lang="en-US" b="1" dirty="0" err="1" smtClean="0"/>
              <a:t>chiều</a:t>
            </a:r>
            <a:endParaRPr lang="en-US" dirty="0" smtClean="0"/>
          </a:p>
          <a:p>
            <a:pPr lvl="2"/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 smtClean="0"/>
          </a:p>
          <a:p>
            <a:pPr lvl="2"/>
            <a:r>
              <a:rPr lang="en-US" dirty="0" smtClean="0"/>
              <a:t>Can </a:t>
            </a:r>
            <a:r>
              <a:rPr lang="en-US" dirty="0" err="1" smtClean="0"/>
              <a:t>thiếp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/>
          </a:p>
          <a:p>
            <a:pPr lvl="2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2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4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27" y="2218989"/>
            <a:ext cx="5895975" cy="35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4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56" y="2604347"/>
            <a:ext cx="5057775" cy="21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34" y="2108402"/>
            <a:ext cx="5057775" cy="204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169" y="4986579"/>
            <a:ext cx="33337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(Information overload)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93" y="2772985"/>
            <a:ext cx="4295775" cy="317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58" y="2772984"/>
            <a:ext cx="4888903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94" y="3086894"/>
            <a:ext cx="4278587" cy="15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r>
              <a:rPr lang="en-US" b="1" dirty="0"/>
              <a:t> (matrix factorization)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Cở </a:t>
                </a:r>
                <a:r>
                  <a:rPr lang="en-US" b="1" dirty="0" err="1"/>
                  <a:t>sở</a:t>
                </a:r>
                <a:r>
                  <a:rPr lang="en-US" b="1" dirty="0"/>
                  <a:t> </a:t>
                </a:r>
                <a:r>
                  <a:rPr lang="en-US" b="1" dirty="0" err="1"/>
                  <a:t>lý</a:t>
                </a:r>
                <a:r>
                  <a:rPr lang="en-US" b="1" dirty="0"/>
                  <a:t> </a:t>
                </a:r>
                <a:r>
                  <a:rPr lang="en-US" b="1" dirty="0" err="1"/>
                  <a:t>luận</a:t>
                </a:r>
                <a:r>
                  <a:rPr lang="en-US" b="1" dirty="0"/>
                  <a:t> (</a:t>
                </a:r>
                <a:r>
                  <a:rPr lang="en-US" b="1" dirty="0" err="1"/>
                  <a:t>Tối</a:t>
                </a:r>
                <a:r>
                  <a:rPr lang="en-US" b="1" dirty="0"/>
                  <a:t> </a:t>
                </a:r>
                <a:r>
                  <a:rPr lang="en-US" b="1" dirty="0" err="1"/>
                  <a:t>ưu</a:t>
                </a:r>
                <a:r>
                  <a:rPr lang="en-US" b="1" dirty="0"/>
                  <a:t> </a:t>
                </a:r>
                <a:r>
                  <a:rPr lang="en-US" b="1" dirty="0" err="1"/>
                  <a:t>hóa</a:t>
                </a:r>
                <a:r>
                  <a:rPr lang="en-US" b="1" dirty="0"/>
                  <a:t> </a:t>
                </a:r>
                <a:r>
                  <a:rPr lang="en-US" b="1" dirty="0" err="1"/>
                  <a:t>bằng</a:t>
                </a:r>
                <a:r>
                  <a:rPr lang="en-US" b="1" dirty="0"/>
                  <a:t> Gradient Descent )</a:t>
                </a:r>
              </a:p>
              <a:p>
                <a:r>
                  <a:rPr lang="en-US" b="1" dirty="0"/>
                  <a:t>Cho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ì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𝒔𝒂𝒐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𝒄𝒉𝒐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nhỏ</a:t>
                </a:r>
                <a:r>
                  <a:rPr lang="en-US" b="1" dirty="0"/>
                  <a:t> </a:t>
                </a:r>
                <a:r>
                  <a:rPr lang="en-US" b="1" dirty="0" err="1"/>
                  <a:t>nhất</a:t>
                </a:r>
                <a:endParaRPr lang="en-US" b="1" dirty="0"/>
              </a:p>
              <a:p>
                <a:r>
                  <a:rPr lang="en-US" b="1" dirty="0"/>
                  <a:t>Ý </a:t>
                </a:r>
                <a:r>
                  <a:rPr lang="en-US" b="1" dirty="0" err="1"/>
                  <a:t>tưởng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 err="1"/>
                  <a:t>Từ</a:t>
                </a:r>
                <a:r>
                  <a:rPr lang="en-US" dirty="0"/>
                  <a:t>  ngẫu nhiên giá trị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𝑞𝑢𝑎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xây</a:t>
                </a:r>
                <a:r>
                  <a:rPr lang="en-US" dirty="0"/>
                  <a:t> </a:t>
                </a:r>
                <a:r>
                  <a:rPr lang="en-US" dirty="0" err="1"/>
                  <a:t>dựng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38" y="4157824"/>
            <a:ext cx="40862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r>
              <a:rPr lang="en-US" b="1" dirty="0"/>
              <a:t> (matrix factorization)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Cở </a:t>
                </a:r>
                <a:r>
                  <a:rPr lang="en-US" b="1" dirty="0" err="1"/>
                  <a:t>sở</a:t>
                </a:r>
                <a:r>
                  <a:rPr lang="en-US" b="1" dirty="0"/>
                  <a:t> </a:t>
                </a:r>
                <a:r>
                  <a:rPr lang="en-US" b="1" dirty="0" err="1"/>
                  <a:t>lý</a:t>
                </a:r>
                <a:r>
                  <a:rPr lang="en-US" b="1" dirty="0"/>
                  <a:t> </a:t>
                </a:r>
                <a:r>
                  <a:rPr lang="en-US" b="1" dirty="0" err="1"/>
                  <a:t>luận</a:t>
                </a:r>
                <a:r>
                  <a:rPr lang="en-US" b="1" dirty="0"/>
                  <a:t> (</a:t>
                </a:r>
                <a:r>
                  <a:rPr lang="en-US" b="1" dirty="0" err="1"/>
                  <a:t>Tối</a:t>
                </a:r>
                <a:r>
                  <a:rPr lang="en-US" b="1" dirty="0"/>
                  <a:t> </a:t>
                </a:r>
                <a:r>
                  <a:rPr lang="en-US" b="1" dirty="0" err="1"/>
                  <a:t>ưu</a:t>
                </a:r>
                <a:r>
                  <a:rPr lang="en-US" b="1" dirty="0"/>
                  <a:t> </a:t>
                </a:r>
                <a:r>
                  <a:rPr lang="en-US" b="1" dirty="0" err="1"/>
                  <a:t>hóa</a:t>
                </a:r>
                <a:r>
                  <a:rPr lang="en-US" b="1" dirty="0"/>
                  <a:t> </a:t>
                </a:r>
                <a:r>
                  <a:rPr lang="en-US" b="1" dirty="0" err="1"/>
                  <a:t>bằng</a:t>
                </a:r>
                <a:r>
                  <a:rPr lang="en-US" b="1" dirty="0"/>
                  <a:t> Gradient Descent )</a:t>
                </a:r>
              </a:p>
              <a:p>
                <a:r>
                  <a:rPr lang="en-US" b="1" dirty="0" err="1"/>
                  <a:t>Chọn</a:t>
                </a:r>
                <a:r>
                  <a:rPr lang="en-US" b="1" dirty="0"/>
                  <a:t> </a:t>
                </a:r>
                <a:r>
                  <a:rPr lang="en-US" b="1" dirty="0" err="1"/>
                  <a:t>hướng</a:t>
                </a:r>
                <a:r>
                  <a:rPr lang="en-US" b="1" dirty="0"/>
                  <a:t> </a:t>
                </a:r>
                <a:r>
                  <a:rPr lang="en-US" b="1" dirty="0" err="1"/>
                  <a:t>để</a:t>
                </a:r>
                <a:r>
                  <a:rPr lang="en-US" b="1" dirty="0"/>
                  <a:t> </a:t>
                </a:r>
                <a:r>
                  <a:rPr lang="en-US" b="1" dirty="0" err="1"/>
                  <a:t>cập</a:t>
                </a:r>
                <a:r>
                  <a:rPr lang="en-US" b="1" dirty="0"/>
                  <a:t> </a:t>
                </a:r>
                <a:r>
                  <a:rPr lang="en-US" b="1" dirty="0" err="1"/>
                  <a:t>nhật</a:t>
                </a:r>
                <a:r>
                  <a:rPr lang="en-US" b="1" dirty="0"/>
                  <a:t>: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US" b="1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m:rPr>
                        <m:nor/>
                      </m:rPr>
                      <a:rPr lang="en-US" b="1" dirty="0"/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)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38" y="4157824"/>
            <a:ext cx="40862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r>
              <a:rPr lang="en-US" b="1" dirty="0"/>
              <a:t> (matrix factorization)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Ý</a:t>
                </a:r>
                <a14:m>
                  <m:oMath xmlns:m="http://schemas.openxmlformats.org/officeDocument/2006/math">
                    <m:r>
                      <a:rPr lang="vi-VN" b="1" i="0" smtClean="0">
                        <a:latin typeface="Cambria Math" charset="0"/>
                      </a:rPr>
                      <m:t> </m:t>
                    </m:r>
                    <m:r>
                      <a:rPr lang="vi-VN" b="1" i="0" smtClean="0">
                        <a:latin typeface="Cambria Math" charset="0"/>
                      </a:rPr>
                      <m:t>𝐭</m:t>
                    </m:r>
                    <m:r>
                      <a:rPr lang="vi-VN" b="1" i="0" smtClean="0">
                        <a:latin typeface="Cambria Math" charset="0"/>
                      </a:rPr>
                      <m:t>ưở</m:t>
                    </m:r>
                    <m:r>
                      <a:rPr lang="vi-VN" b="1" i="0" smtClean="0">
                        <a:latin typeface="Cambria Math" charset="0"/>
                      </a:rPr>
                      <m:t>𝐧𝐠</m:t>
                    </m:r>
                    <m:r>
                      <a:rPr lang="vi-VN" b="1" i="0" smtClean="0">
                        <a:latin typeface="Cambria Math" charset="0"/>
                      </a:rPr>
                      <m:t>: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𝐂𝐡𝐢𝐚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𝐦𝐚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𝐧𝐡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W </a:t>
                </a:r>
                <a:r>
                  <a:rPr lang="en-US" dirty="0" err="1"/>
                  <a:t>và</a:t>
                </a:r>
                <a:r>
                  <a:rPr lang="en-US" dirty="0"/>
                  <a:t> H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xây</a:t>
                </a:r>
                <a:r>
                  <a:rPr lang="en-US" dirty="0"/>
                  <a:t> </a:t>
                </a:r>
                <a:r>
                  <a:rPr lang="en-US" dirty="0" err="1"/>
                  <a:t>dựng</a:t>
                </a:r>
                <a:r>
                  <a:rPr lang="en-US" dirty="0"/>
                  <a:t> ma </a:t>
                </a:r>
                <a:r>
                  <a:rPr lang="en-US" dirty="0" err="1"/>
                  <a:t>trận</a:t>
                </a:r>
                <a:r>
                  <a:rPr lang="en-US" dirty="0"/>
                  <a:t> X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chính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càng</a:t>
                </a:r>
                <a:r>
                  <a:rPr lang="en-US" dirty="0"/>
                  <a:t> </a:t>
                </a:r>
                <a:r>
                  <a:rPr lang="en-US" dirty="0" err="1"/>
                  <a:t>tốt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:r>
                  <a:rPr lang="en-US" dirty="0" err="1"/>
                  <a:t>dòng</a:t>
                </a:r>
                <a:r>
                  <a:rPr lang="en-US" dirty="0"/>
                  <a:t> (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 u) </a:t>
                </a:r>
                <a:r>
                  <a:rPr lang="en-US" dirty="0" err="1"/>
                  <a:t>với</a:t>
                </a:r>
                <a:r>
                  <a:rPr lang="en-US" dirty="0"/>
                  <a:t> K </a:t>
                </a:r>
                <a:r>
                  <a:rPr lang="en-US" dirty="0" err="1"/>
                  <a:t>nhân</a:t>
                </a:r>
                <a:r>
                  <a:rPr lang="en-US" dirty="0"/>
                  <a:t> </a:t>
                </a:r>
                <a:r>
                  <a:rPr lang="en-US" dirty="0" err="1"/>
                  <a:t>tố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:r>
                  <a:rPr lang="en-US" dirty="0" err="1"/>
                  <a:t>dòng</a:t>
                </a:r>
                <a:r>
                  <a:rPr lang="en-US" dirty="0"/>
                  <a:t> (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) </a:t>
                </a:r>
                <a:r>
                  <a:rPr lang="en-US" dirty="0" err="1"/>
                  <a:t>với</a:t>
                </a:r>
                <a:r>
                  <a:rPr lang="en-US" dirty="0"/>
                  <a:t> K </a:t>
                </a:r>
                <a:r>
                  <a:rPr lang="en-US" dirty="0" err="1"/>
                  <a:t>nhân</a:t>
                </a:r>
                <a:r>
                  <a:rPr lang="en-US" dirty="0"/>
                  <a:t> </a:t>
                </a:r>
                <a:r>
                  <a:rPr lang="en-US" dirty="0" err="1"/>
                  <a:t>tố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94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43" y="3072606"/>
            <a:ext cx="5372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 smtClean="0"/>
                  <a:t>Hàm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dự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đoán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e>
                      </m:acc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07" y="1825625"/>
            <a:ext cx="5372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9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W </a:t>
            </a:r>
            <a:r>
              <a:rPr lang="en-US" dirty="0" err="1"/>
              <a:t>và</a:t>
            </a:r>
            <a:r>
              <a:rPr lang="en-US" dirty="0"/>
              <a:t> H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: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 </a:t>
            </a:r>
            <a:r>
              <a:rPr lang="en-US" dirty="0" err="1"/>
              <a:t>và</a:t>
            </a:r>
            <a:r>
              <a:rPr lang="en-US" dirty="0"/>
              <a:t> H,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min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4" y="2890837"/>
            <a:ext cx="6578869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2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smtClean="0"/>
              <a:t>MF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hay </a:t>
            </a:r>
            <a:r>
              <a:rPr lang="en-US" dirty="0" err="1"/>
              <a:t>giảm</a:t>
            </a:r>
            <a:r>
              <a:rPr lang="en-US" dirty="0"/>
              <a:t> W </a:t>
            </a:r>
            <a:r>
              <a:rPr lang="en-US" dirty="0" err="1"/>
              <a:t>và</a:t>
            </a:r>
            <a:r>
              <a:rPr lang="en-US" dirty="0"/>
              <a:t> 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80" y="2386740"/>
            <a:ext cx="5517396" cy="1659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80" y="4281488"/>
            <a:ext cx="61055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2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smtClean="0"/>
              <a:t>MF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ngừa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vẹt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30" y="2479487"/>
            <a:ext cx="5791200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429" y="4499190"/>
            <a:ext cx="5680129" cy="137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929" y="1232641"/>
            <a:ext cx="4124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2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smtClean="0"/>
              <a:t>MF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9864" y="1563970"/>
            <a:ext cx="9856922" cy="48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4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rã</a:t>
            </a:r>
            <a:r>
              <a:rPr lang="en-US" b="1" dirty="0"/>
              <a:t> ma </a:t>
            </a:r>
            <a:r>
              <a:rPr lang="en-US" b="1" dirty="0" err="1"/>
              <a:t>trận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W </a:t>
            </a:r>
            <a:r>
              <a:rPr lang="en-US" dirty="0" err="1"/>
              <a:t>và</a:t>
            </a:r>
            <a:r>
              <a:rPr lang="en-US" dirty="0"/>
              <a:t> H</a:t>
            </a:r>
          </a:p>
          <a:p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b="1" dirty="0" err="1"/>
              <a:t>thế</a:t>
            </a:r>
            <a:r>
              <a:rPr lang="en-US" b="1" dirty="0"/>
              <a:t> </a:t>
            </a:r>
            <a:r>
              <a:rPr lang="en-US" b="1" dirty="0" err="1"/>
              <a:t>nào</a:t>
            </a:r>
            <a:r>
              <a:rPr lang="en-US" b="1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88" y="3150192"/>
            <a:ext cx="6865749" cy="2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(Information overload)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(DSS)</a:t>
            </a:r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gợi</a:t>
            </a:r>
            <a:r>
              <a:rPr lang="en-US" b="1" dirty="0"/>
              <a:t> ý (RS)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19" y="2337500"/>
            <a:ext cx="42957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1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99403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u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2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                  5*0.8 + 0.6 *0.1 = 0.46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40" y="4217920"/>
            <a:ext cx="3932734" cy="104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67" y="1477108"/>
            <a:ext cx="5372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87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77" y="2816198"/>
            <a:ext cx="5711046" cy="23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5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 smtClean="0"/>
              <a:t>ra</a:t>
            </a:r>
            <a:r>
              <a:rPr lang="en-US" b="1" dirty="0" smtClean="0"/>
              <a:t> (</a:t>
            </a:r>
            <a:r>
              <a:rPr lang="en-US" b="1" dirty="0" err="1" smtClean="0"/>
              <a:t>tiếp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r>
              <a:rPr lang="en-US" dirty="0"/>
              <a:t> A – B – C – D,….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86" y="3031129"/>
            <a:ext cx="6912245" cy="3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2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 smtClean="0"/>
              <a:t>ra</a:t>
            </a:r>
            <a:r>
              <a:rPr lang="en-US" b="1" dirty="0" smtClean="0"/>
              <a:t> (</a:t>
            </a:r>
            <a:r>
              <a:rPr lang="en-US" b="1" dirty="0" err="1" smtClean="0"/>
              <a:t>tiếp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&lt; </a:t>
            </a:r>
            <a:r>
              <a:rPr lang="en-US" dirty="0"/>
              <a:t>20 </a:t>
            </a:r>
            <a:r>
              <a:rPr lang="en-US" dirty="0" smtClean="0"/>
              <a:t>km,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r>
              <a:rPr lang="en-US" dirty="0"/>
              <a:t> B – E – F - G,….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84" y="3073809"/>
            <a:ext cx="7115392" cy="34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đề</a:t>
            </a:r>
            <a:r>
              <a:rPr lang="en-US" b="1" dirty="0" smtClean="0"/>
              <a:t> </a:t>
            </a:r>
            <a:r>
              <a:rPr lang="en-US" b="1" dirty="0" err="1" smtClean="0"/>
              <a:t>xuất</a:t>
            </a:r>
            <a:endParaRPr lang="en-US" b="1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86661808"/>
              </p:ext>
            </p:extLst>
          </p:nvPr>
        </p:nvGraphicFramePr>
        <p:xfrm>
          <a:off x="838200" y="1825625"/>
          <a:ext cx="5181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xmlns="" val="373384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897200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Iter</a:t>
            </a:r>
            <a:r>
              <a:rPr lang="en-US" dirty="0"/>
              <a:t>  -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K –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,</a:t>
            </a:r>
          </a:p>
          <a:p>
            <a:pPr lvl="1"/>
            <a:r>
              <a:rPr lang="el-GR" dirty="0"/>
              <a:t>Β</a:t>
            </a:r>
            <a:r>
              <a:rPr lang="en-US" dirty="0"/>
              <a:t> –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l-GR" dirty="0"/>
              <a:t>,</a:t>
            </a:r>
            <a:endParaRPr lang="en-US" dirty="0"/>
          </a:p>
          <a:p>
            <a:pPr lvl="1"/>
            <a:r>
              <a:rPr lang="el-GR" dirty="0"/>
              <a:t>λ</a:t>
            </a:r>
            <a:r>
              <a:rPr lang="en-US" dirty="0"/>
              <a:t> –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8" y="1825625"/>
            <a:ext cx="4229100" cy="45910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532332"/>
              </p:ext>
            </p:extLst>
          </p:nvPr>
        </p:nvGraphicFramePr>
        <p:xfrm>
          <a:off x="946688" y="2572719"/>
          <a:ext cx="3733800" cy="36576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xmlns="" val="1321933021"/>
                    </a:ext>
                  </a:extLst>
                </a:gridCol>
              </a:tblGrid>
              <a:tr h="1704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306023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91624"/>
              </p:ext>
            </p:extLst>
          </p:nvPr>
        </p:nvGraphicFramePr>
        <p:xfrm>
          <a:off x="946688" y="5811203"/>
          <a:ext cx="3733800" cy="36576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xmlns="" val="1321933021"/>
                    </a:ext>
                  </a:extLst>
                </a:gridCol>
              </a:tblGrid>
              <a:tr h="1704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3060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875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Đà</a:t>
            </a:r>
            <a:r>
              <a:rPr lang="en-US" dirty="0"/>
              <a:t> </a:t>
            </a:r>
            <a:r>
              <a:rPr lang="en-US" dirty="0" err="1"/>
              <a:t>Nẵng</a:t>
            </a:r>
            <a:endParaRPr lang="en-US" dirty="0"/>
          </a:p>
          <a:p>
            <a:pPr lvl="1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,…</a:t>
            </a:r>
            <a:r>
              <a:rPr lang="en-US" dirty="0" err="1"/>
              <a:t>vv</a:t>
            </a:r>
            <a:endParaRPr lang="en-US" dirty="0"/>
          </a:p>
          <a:p>
            <a:pPr lvl="1"/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: </a:t>
            </a:r>
            <a:r>
              <a:rPr lang="en-US" dirty="0" err="1"/>
              <a:t>tên</a:t>
            </a:r>
            <a:r>
              <a:rPr lang="en-US" dirty="0"/>
              <a:t>,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,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dung,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,…</a:t>
            </a:r>
            <a:r>
              <a:rPr lang="en-US" dirty="0" err="1"/>
              <a:t>vv</a:t>
            </a:r>
            <a:endParaRPr lang="en-US" dirty="0"/>
          </a:p>
          <a:p>
            <a:pPr lvl="1"/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: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,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,…vv.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20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kỷ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MF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(Biased </a:t>
            </a:r>
            <a:r>
              <a:rPr lang="en-US" dirty="0"/>
              <a:t>matrix factorization)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Cơ </a:t>
                </a:r>
                <a:r>
                  <a:rPr lang="en-US" dirty="0" err="1"/>
                  <a:t>sở</a:t>
                </a:r>
                <a:r>
                  <a:rPr lang="en-US" dirty="0"/>
                  <a:t> </a:t>
                </a:r>
                <a:r>
                  <a:rPr lang="en-US" dirty="0" err="1"/>
                  <a:t>kỷ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rã</a:t>
                </a:r>
                <a:r>
                  <a:rPr lang="en-US" dirty="0"/>
                  <a:t> ma </a:t>
                </a:r>
                <a:r>
                  <a:rPr lang="en-US" dirty="0" err="1"/>
                  <a:t>trận</a:t>
                </a:r>
                <a:endParaRPr lang="en-US" dirty="0"/>
              </a:p>
              <a:p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toàn </a:t>
                </a:r>
                <a:r>
                  <a:rPr lang="en-US" dirty="0" err="1"/>
                  <a:t>cục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lệch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dùng</a:t>
                </a:r>
                <a:r>
                  <a:rPr lang="en-US" dirty="0"/>
                  <a:t> u:     </a:t>
                </a:r>
              </a:p>
              <a:p>
                <a:endParaRPr lang="en-US" dirty="0"/>
              </a:p>
              <a:p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lệch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 i: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377" y="2023900"/>
            <a:ext cx="2588620" cy="95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27" y="3110611"/>
            <a:ext cx="3332135" cy="934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440" y="4179995"/>
            <a:ext cx="3456121" cy="96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914" y="2023900"/>
            <a:ext cx="2877801" cy="34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8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kỷ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MF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(Biased </a:t>
            </a:r>
            <a:r>
              <a:rPr lang="en-US" dirty="0"/>
              <a:t>matrix factorization)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76" y="1825625"/>
            <a:ext cx="9530166" cy="42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25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Cải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smtClean="0"/>
              <a:t>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061488" cy="4543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825625"/>
            <a:ext cx="49090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97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 smtClean="0"/>
              <a:t>láng</a:t>
            </a:r>
            <a:r>
              <a:rPr lang="en-US" b="1" dirty="0" smtClean="0"/>
              <a:t> </a:t>
            </a:r>
            <a:r>
              <a:rPr lang="en-US" b="1" dirty="0" err="1"/>
              <a:t>giềng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: “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”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“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”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“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”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0" y="3201289"/>
            <a:ext cx="7178460" cy="31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9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tin(</a:t>
            </a:r>
            <a:r>
              <a:rPr lang="en-US" b="1" dirty="0"/>
              <a:t>Information overload</a:t>
            </a:r>
            <a:r>
              <a:rPr lang="en-US" dirty="0"/>
              <a:t>)</a:t>
            </a:r>
          </a:p>
          <a:p>
            <a:r>
              <a:rPr lang="vi-VN" dirty="0"/>
              <a:t>Phần thưởng của Netflix là 1 triệu USD, “BellKor’s Pragmatic Chaos” đã giành chiến thắng hồi năm 2009. </a:t>
            </a:r>
            <a:endParaRPr lang="en-US" dirty="0"/>
          </a:p>
          <a:p>
            <a:r>
              <a:rPr lang="vi-VN" dirty="0"/>
              <a:t>Thuật toán của nhóm này hiệu quả hơn 10% so với dịch vụ “khuyên dùng” của Netflix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17" y="4171776"/>
            <a:ext cx="41624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3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 smtClean="0"/>
              <a:t>láng</a:t>
            </a:r>
            <a:r>
              <a:rPr lang="en-US" b="1" dirty="0" smtClean="0"/>
              <a:t> </a:t>
            </a:r>
            <a:r>
              <a:rPr lang="en-US" b="1" dirty="0" err="1"/>
              <a:t>giềng</a:t>
            </a:r>
            <a:r>
              <a:rPr lang="en-US" b="1" dirty="0"/>
              <a:t> </a:t>
            </a:r>
            <a:r>
              <a:rPr lang="en-US" sz="4000" b="1" dirty="0"/>
              <a:t>(</a:t>
            </a:r>
            <a:r>
              <a:rPr lang="en-US" sz="4000" b="1" dirty="0" err="1"/>
              <a:t>cơ</a:t>
            </a:r>
            <a:r>
              <a:rPr lang="en-US" sz="4000" b="1" dirty="0"/>
              <a:t> </a:t>
            </a:r>
            <a:r>
              <a:rPr lang="en-US" sz="4000" b="1" dirty="0" err="1"/>
              <a:t>sở</a:t>
            </a:r>
            <a:r>
              <a:rPr lang="en-US" sz="4000" b="1" dirty="0"/>
              <a:t> </a:t>
            </a:r>
            <a:r>
              <a:rPr lang="en-US" sz="4000" b="1" dirty="0" err="1"/>
              <a:t>người</a:t>
            </a:r>
            <a:r>
              <a:rPr lang="en-US" sz="4000" b="1" dirty="0"/>
              <a:t> </a:t>
            </a:r>
            <a:r>
              <a:rPr lang="en-US" sz="4000" b="1" dirty="0" err="1"/>
              <a:t>dùng</a:t>
            </a:r>
            <a:r>
              <a:rPr lang="en-US" sz="4000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“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”</a:t>
            </a:r>
          </a:p>
          <a:p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Cosine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Pearson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167" y="4852195"/>
            <a:ext cx="5749870" cy="139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167" y="3016251"/>
            <a:ext cx="4914154" cy="12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1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Kỷ</a:t>
            </a:r>
            <a:r>
              <a:rPr lang="en-US" sz="4000" b="1" dirty="0"/>
              <a:t> </a:t>
            </a:r>
            <a:r>
              <a:rPr lang="en-US" sz="4000" b="1" dirty="0" err="1"/>
              <a:t>thuật</a:t>
            </a:r>
            <a:r>
              <a:rPr lang="en-US" sz="4000" b="1" dirty="0"/>
              <a:t> </a:t>
            </a:r>
            <a:r>
              <a:rPr lang="en-US" sz="4000" b="1" dirty="0" err="1"/>
              <a:t>mô</a:t>
            </a:r>
            <a:r>
              <a:rPr lang="en-US" sz="4000" b="1" dirty="0"/>
              <a:t> </a:t>
            </a:r>
            <a:r>
              <a:rPr lang="en-US" sz="4000" b="1" dirty="0" err="1"/>
              <a:t>hình</a:t>
            </a:r>
            <a:r>
              <a:rPr lang="en-US" sz="4000" b="1" dirty="0"/>
              <a:t> </a:t>
            </a:r>
            <a:r>
              <a:rPr lang="en-US" sz="4000" b="1" dirty="0" err="1"/>
              <a:t>láng</a:t>
            </a:r>
            <a:r>
              <a:rPr lang="en-US" sz="4000" b="1" dirty="0"/>
              <a:t> </a:t>
            </a:r>
            <a:r>
              <a:rPr lang="en-US" sz="4000" b="1" dirty="0" err="1"/>
              <a:t>giềng</a:t>
            </a:r>
            <a:r>
              <a:rPr lang="en-US" sz="4000" b="1" dirty="0"/>
              <a:t> 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tiếp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Tổng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07" y="4512203"/>
            <a:ext cx="5956147" cy="1330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82" y="2657013"/>
            <a:ext cx="4708636" cy="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2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6" y="557939"/>
            <a:ext cx="10470397" cy="56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7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3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44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05"/>
            <a:ext cx="10289583" cy="59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8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/>
              <a:t>Mô</a:t>
            </a:r>
            <a:r>
              <a:rPr lang="en-US" sz="4000" b="1" dirty="0" smtClean="0"/>
              <a:t> </a:t>
            </a:r>
            <a:r>
              <a:rPr lang="en-US" sz="4000" b="1" dirty="0" err="1"/>
              <a:t>hình</a:t>
            </a:r>
            <a:r>
              <a:rPr lang="en-US" sz="4000" b="1" dirty="0"/>
              <a:t> </a:t>
            </a:r>
            <a:r>
              <a:rPr lang="en-US" sz="4000" b="1" dirty="0" err="1"/>
              <a:t>láng</a:t>
            </a:r>
            <a:r>
              <a:rPr lang="en-US" sz="4000" b="1" dirty="0"/>
              <a:t> </a:t>
            </a:r>
            <a:r>
              <a:rPr lang="en-US" sz="4000" b="1" dirty="0" err="1" smtClean="0"/>
              <a:t>giềng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tiếp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  <a:p>
            <a:pPr lvl="1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  <a:p>
            <a:pPr lvl="1"/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lvl="1"/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endParaRPr lang="en-US" dirty="0"/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/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“NEW”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58" y="1900238"/>
            <a:ext cx="43815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92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 smtClean="0"/>
              <a:t>láng</a:t>
            </a:r>
            <a:r>
              <a:rPr lang="en-US" b="1" dirty="0" smtClean="0"/>
              <a:t> </a:t>
            </a:r>
            <a:r>
              <a:rPr lang="en-US" b="1" dirty="0" err="1"/>
              <a:t>giềng</a:t>
            </a:r>
            <a:r>
              <a:rPr lang="en-US" b="1" dirty="0"/>
              <a:t> </a:t>
            </a:r>
            <a:r>
              <a:rPr lang="en-US" sz="4000" b="1" dirty="0"/>
              <a:t>(</a:t>
            </a:r>
            <a:r>
              <a:rPr lang="en-US" sz="4000" b="1" dirty="0" err="1"/>
              <a:t>cơ</a:t>
            </a:r>
            <a:r>
              <a:rPr lang="en-US" sz="4000" b="1" dirty="0"/>
              <a:t> </a:t>
            </a:r>
            <a:r>
              <a:rPr lang="en-US" sz="4000" b="1" dirty="0" err="1"/>
              <a:t>sở</a:t>
            </a:r>
            <a:r>
              <a:rPr lang="en-US" sz="4000" b="1" dirty="0"/>
              <a:t> </a:t>
            </a:r>
            <a:r>
              <a:rPr lang="en-US" sz="4000" b="1" dirty="0" err="1"/>
              <a:t>sản</a:t>
            </a:r>
            <a:r>
              <a:rPr lang="en-US" sz="4000" b="1" dirty="0"/>
              <a:t> </a:t>
            </a:r>
            <a:r>
              <a:rPr lang="en-US" sz="4000" b="1" dirty="0" err="1"/>
              <a:t>phẩm</a:t>
            </a:r>
            <a:r>
              <a:rPr lang="en-US" sz="4000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19" y="2232025"/>
            <a:ext cx="3879362" cy="340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0" y="2232025"/>
            <a:ext cx="3757246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4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Kỷ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 smtClean="0"/>
              <a:t>láng</a:t>
            </a:r>
            <a:r>
              <a:rPr lang="en-US" b="1" dirty="0" smtClean="0"/>
              <a:t> </a:t>
            </a:r>
            <a:r>
              <a:rPr lang="en-US" b="1" dirty="0" err="1"/>
              <a:t>giềng</a:t>
            </a:r>
            <a:r>
              <a:rPr lang="en-US" b="1" dirty="0"/>
              <a:t> 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tiếp</a:t>
            </a:r>
            <a:r>
              <a:rPr lang="en-US" sz="4000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err="1" smtClean="0"/>
              <a:t>Đô</a:t>
            </a:r>
            <a:r>
              <a:rPr lang="en-US" dirty="0" smtClean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 smtClean="0"/>
              <a:t>đồng</a:t>
            </a:r>
            <a:endParaRPr lang="en-US" dirty="0"/>
          </a:p>
          <a:p>
            <a:pPr lvl="1"/>
            <a:r>
              <a:rPr lang="en-US" dirty="0"/>
              <a:t>Cosine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Pearson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42" y="2735369"/>
            <a:ext cx="6912567" cy="1198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83" y="5094743"/>
            <a:ext cx="6742086" cy="10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6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Kỷ</a:t>
            </a:r>
            <a:r>
              <a:rPr lang="en-US" sz="4000" b="1" dirty="0"/>
              <a:t> </a:t>
            </a:r>
            <a:r>
              <a:rPr lang="en-US" sz="4000" b="1" dirty="0" err="1"/>
              <a:t>thuật</a:t>
            </a:r>
            <a:r>
              <a:rPr lang="en-US" sz="4000" b="1" dirty="0"/>
              <a:t> </a:t>
            </a:r>
            <a:r>
              <a:rPr lang="en-US" sz="4000" b="1" dirty="0" err="1" smtClean="0"/>
              <a:t>láng</a:t>
            </a:r>
            <a:r>
              <a:rPr lang="en-US" sz="4000" b="1" dirty="0" smtClean="0"/>
              <a:t> </a:t>
            </a:r>
            <a:r>
              <a:rPr lang="en-US" sz="4000" b="1" dirty="0" err="1"/>
              <a:t>giềng</a:t>
            </a:r>
            <a:r>
              <a:rPr lang="en-US" sz="4000" b="1" dirty="0"/>
              <a:t> 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tiếp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Tổng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70" y="2512590"/>
            <a:ext cx="4607795" cy="1177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56" y="4620575"/>
            <a:ext cx="5186767" cy="1113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142" y="6284913"/>
            <a:ext cx="51530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0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6" y="557939"/>
            <a:ext cx="10470397" cy="56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vi-VN" dirty="0"/>
              <a:t>Tìm hiểu sở thích trong quá khứ của người dùng</a:t>
            </a:r>
            <a:endParaRPr lang="en-US" dirty="0"/>
          </a:p>
          <a:p>
            <a:r>
              <a:rPr lang="en-US" dirty="0"/>
              <a:t> </a:t>
            </a:r>
            <a:r>
              <a:rPr lang="vi-VN" dirty="0"/>
              <a:t>Dự đoán sở thích mới: Bob có thích dâu tây không?</a:t>
            </a:r>
            <a:br>
              <a:rPr lang="vi-VN" dirty="0"/>
            </a:br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1690688"/>
            <a:ext cx="6590499" cy="29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3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2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40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5710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0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05"/>
            <a:ext cx="10289583" cy="59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29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: dung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nhiêu</a:t>
            </a:r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en-US" dirty="0"/>
          </a:p>
          <a:p>
            <a:r>
              <a:rPr lang="en-US" dirty="0"/>
              <a:t>Baseline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toàn </a:t>
            </a:r>
            <a:r>
              <a:rPr lang="en-US" dirty="0" err="1"/>
              <a:t>cục</a:t>
            </a:r>
            <a:endParaRPr lang="en-US" dirty="0"/>
          </a:p>
          <a:p>
            <a:pPr lvl="1"/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</a:t>
            </a:r>
          </a:p>
          <a:p>
            <a:pPr lvl="1"/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(baseline predictor)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76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toàn </a:t>
            </a:r>
            <a:r>
              <a:rPr lang="en-US" b="1" dirty="0" err="1"/>
              <a:t>cục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14" y="2003720"/>
            <a:ext cx="6152827" cy="48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7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042602"/>
            <a:ext cx="5001432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66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 </a:t>
            </a:r>
            <a:r>
              <a:rPr lang="en-US" b="1" dirty="0" err="1"/>
              <a:t>sản</a:t>
            </a:r>
            <a:r>
              <a:rPr lang="en-US" b="1" dirty="0"/>
              <a:t> </a:t>
            </a:r>
            <a:r>
              <a:rPr lang="en-US" b="1" dirty="0" err="1"/>
              <a:t>phẩm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53048"/>
              </p:ext>
            </p:extLst>
          </p:nvPr>
        </p:nvGraphicFramePr>
        <p:xfrm>
          <a:off x="3752687" y="1988976"/>
          <a:ext cx="5422309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Bitmap Image" r:id="rId4" imgW="4438800" imgH="4457880" progId="Paint.Picture">
                  <p:embed/>
                </p:oleObj>
              </mc:Choice>
              <mc:Fallback>
                <p:oleObj name="Bitmap Image" r:id="rId4" imgW="4438800" imgH="4457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2687" y="1988976"/>
                        <a:ext cx="5422309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569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Phương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pháp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đoán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cơ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sở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(baseline predictor)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88" y="2477455"/>
            <a:ext cx="5346915" cy="42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2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: 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”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”</a:t>
            </a:r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Nếu</a:t>
            </a:r>
            <a:r>
              <a:rPr lang="en-US" dirty="0"/>
              <a:t> Jack </a:t>
            </a:r>
            <a:r>
              <a:rPr lang="en-US" dirty="0" err="1"/>
              <a:t>thích</a:t>
            </a:r>
            <a:r>
              <a:rPr lang="en-US" dirty="0"/>
              <a:t> A, B, C</a:t>
            </a:r>
          </a:p>
          <a:p>
            <a:pPr lvl="1"/>
            <a:r>
              <a:rPr lang="en-US" dirty="0" err="1"/>
              <a:t>Nếu</a:t>
            </a:r>
            <a:r>
              <a:rPr lang="en-US" dirty="0"/>
              <a:t> John </a:t>
            </a:r>
            <a:r>
              <a:rPr lang="en-US" dirty="0" err="1"/>
              <a:t>thích</a:t>
            </a:r>
            <a:r>
              <a:rPr lang="en-US" dirty="0"/>
              <a:t> A, B</a:t>
            </a:r>
          </a:p>
          <a:p>
            <a:pPr lvl="1"/>
            <a:r>
              <a:rPr lang="en-US" dirty="0" err="1"/>
              <a:t>Thì</a:t>
            </a:r>
            <a:r>
              <a:rPr lang="en-US" dirty="0"/>
              <a:t> 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John </a:t>
            </a:r>
            <a:r>
              <a:rPr lang="en-US" dirty="0" err="1"/>
              <a:t>thích</a:t>
            </a:r>
            <a:r>
              <a:rPr lang="en-US" dirty="0"/>
              <a:t> 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  <a:p>
            <a:pPr lvl="1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khứ</a:t>
            </a:r>
            <a:r>
              <a:rPr lang="en-US" dirty="0"/>
              <a:t>, </a:t>
            </a:r>
          </a:p>
          <a:p>
            <a:pPr lvl="1"/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Amazon 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2525" cy="4351338"/>
          </a:xfrm>
        </p:spPr>
        <p:txBody>
          <a:bodyPr/>
          <a:lstStyle/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15" y="2517299"/>
            <a:ext cx="4334369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2441099"/>
            <a:ext cx="51149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82525" cy="4351338"/>
          </a:xfrm>
        </p:spPr>
        <p:txBody>
          <a:bodyPr/>
          <a:lstStyle/>
          <a:p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73" y="2517299"/>
            <a:ext cx="5056327" cy="3794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3" y="2517299"/>
            <a:ext cx="42957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2473</Words>
  <Application>Microsoft Macintosh PowerPoint</Application>
  <PresentationFormat>Widescreen</PresentationFormat>
  <Paragraphs>402</Paragraphs>
  <Slides>68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.VnCentury Schoolbook</vt:lpstr>
      <vt:lpstr>Calibri</vt:lpstr>
      <vt:lpstr>Calibri Light</vt:lpstr>
      <vt:lpstr>Cambria Math</vt:lpstr>
      <vt:lpstr>Wingdings</vt:lpstr>
      <vt:lpstr>Arial</vt:lpstr>
      <vt:lpstr>Office Theme</vt:lpstr>
      <vt:lpstr>Bitmap Image</vt:lpstr>
      <vt:lpstr>BÀI GIẢNG CSHTT  Recommender Systems</vt:lpstr>
      <vt:lpstr>PowerPoint Presentation</vt:lpstr>
      <vt:lpstr>Giới thiệu về RS</vt:lpstr>
      <vt:lpstr>Giới thiệu về RS</vt:lpstr>
      <vt:lpstr>Giới thiệu về RS</vt:lpstr>
      <vt:lpstr>Giới thiệu về RS</vt:lpstr>
      <vt:lpstr>Giới thiệu về RS</vt:lpstr>
      <vt:lpstr>Giới thiệu về RS</vt:lpstr>
      <vt:lpstr>Giới thiệu về RS</vt:lpstr>
      <vt:lpstr>Giới thiệu về RS</vt:lpstr>
      <vt:lpstr>Giới thiệu</vt:lpstr>
      <vt:lpstr>Mục đích của RS</vt:lpstr>
      <vt:lpstr>Dữ liệu truyền thống trong RS</vt:lpstr>
      <vt:lpstr>Mô hình hóa bài toán </vt:lpstr>
      <vt:lpstr>Dữ liệu ví dụ </vt:lpstr>
      <vt:lpstr>Các kỷ thuật cơ bản</vt:lpstr>
      <vt:lpstr>Các kỷ thuật cơ bản</vt:lpstr>
      <vt:lpstr>Các kỷ thuật cơ bản</vt:lpstr>
      <vt:lpstr>Các kỷ thuật cơ bản</vt:lpstr>
      <vt:lpstr>Tài liệu</vt:lpstr>
      <vt:lpstr>xây dựng hệ thống gợi ý</vt:lpstr>
      <vt:lpstr>Hệ thống gợi ý hai chiều</vt:lpstr>
      <vt:lpstr>Hệ thống gợi ý hai chiều</vt:lpstr>
      <vt:lpstr>Hệ thống gợi ý đa chiều</vt:lpstr>
      <vt:lpstr>Hệ thống gợi ý đa chiều</vt:lpstr>
      <vt:lpstr>Hệ thống gợi ý</vt:lpstr>
      <vt:lpstr>Xử lý đầu vào</vt:lpstr>
      <vt:lpstr>Xử lý đầu vào(tiếp)</vt:lpstr>
      <vt:lpstr>Xử lý đầu vào(tiếp)</vt:lpstr>
      <vt:lpstr>Xử lý đầu vào(tiếp)</vt:lpstr>
      <vt:lpstr>Kỷ thuật phân rã ma trận (matrix factorization)</vt:lpstr>
      <vt:lpstr>Kỷ thuật phân rã ma trận (matrix factorization)</vt:lpstr>
      <vt:lpstr>Kỷ thuật phân rã ma trận (matrix factorization)</vt:lpstr>
      <vt:lpstr>Kỷ thuật phân rã ma trận</vt:lpstr>
      <vt:lpstr>Kỷ thuật phân rã ma trận</vt:lpstr>
      <vt:lpstr>Kỷ thuật MF</vt:lpstr>
      <vt:lpstr>Kỷ thuật MF</vt:lpstr>
      <vt:lpstr>Kỷ thuật MF</vt:lpstr>
      <vt:lpstr>Kỷ thuật phân rã ma trận</vt:lpstr>
      <vt:lpstr>Kỷ thuật phân rã ma trận </vt:lpstr>
      <vt:lpstr>Xử lý đầu ra</vt:lpstr>
      <vt:lpstr>Xử lý đầu ra (tiếp)</vt:lpstr>
      <vt:lpstr>Xử lý đầu ra (tiếp)</vt:lpstr>
      <vt:lpstr>Mô hình đề xuất</vt:lpstr>
      <vt:lpstr>Gợi ý minh họa ứng dụng</vt:lpstr>
      <vt:lpstr>Cải tiến kỷ thuật MF (Biased matrix factorization)</vt:lpstr>
      <vt:lpstr>Cải tiến kỷ thuật MF  (Biased matrix factorization)</vt:lpstr>
      <vt:lpstr>Cải tiến MF</vt:lpstr>
      <vt:lpstr>Kỷ thuật láng giềng</vt:lpstr>
      <vt:lpstr>Kỷ thuật láng giềng (cơ sở người dùng)</vt:lpstr>
      <vt:lpstr>Kỷ thuật mô hình láng giềng (tiếp)</vt:lpstr>
      <vt:lpstr>PowerPoint Presentation</vt:lpstr>
      <vt:lpstr>PowerPoint Presentation</vt:lpstr>
      <vt:lpstr>PowerPoint Presentation</vt:lpstr>
      <vt:lpstr>Mô hình láng giềng(tiếp)</vt:lpstr>
      <vt:lpstr>Kỷ thuật láng giềng (cơ sở sản phẩm)</vt:lpstr>
      <vt:lpstr>Kỷ thuật láng giềng (tiếp)</vt:lpstr>
      <vt:lpstr>Kỷ thuật láng giềng (tiếp)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Phương pháp dự đoán cơ sở</vt:lpstr>
      <vt:lpstr>Dự đoán toàn cục</vt:lpstr>
      <vt:lpstr>Trung bình người dùng</vt:lpstr>
      <vt:lpstr>Trung bình sản phẩm </vt:lpstr>
      <vt:lpstr>Phương pháp dự đoán cơ sở (baseline predictor)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tiếp cận xây dựng hệ thống gợi ý</dc:title>
  <dc:creator>mc</dc:creator>
  <cp:lastModifiedBy>Nguyen Van Hieu</cp:lastModifiedBy>
  <cp:revision>165</cp:revision>
  <dcterms:created xsi:type="dcterms:W3CDTF">2016-10-18T07:16:26Z</dcterms:created>
  <dcterms:modified xsi:type="dcterms:W3CDTF">2017-09-03T03:19:35Z</dcterms:modified>
</cp:coreProperties>
</file>